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475"/>
  </p:normalViewPr>
  <p:slideViewPr>
    <p:cSldViewPr snapToGrid="0" snapToObjects="1">
      <p:cViewPr varScale="1">
        <p:scale>
          <a:sx n="93" d="100"/>
          <a:sy n="93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F801A-36D4-984E-B103-0562D4E55877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FE6C-2353-7143-84F1-6C5BDA7EF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5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FE6C-2353-7143-84F1-6C5BDA7EF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Hypothesis generating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FE6C-2353-7143-84F1-6C5BDA7EF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30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377 Figure 5: Mapping of all FINEMAP/SMR genes (A) and prioritized genes (B) to synaptic locations using SYNGO. 378 Sunburst plots depict synaptic locations with child terms in concentric rings, starting with the synapse (center), pre- and 379 postsynaptic locations in the first ring and child terms in subsequent ring. The number of genes in each term is indicated by 380 the </a:t>
            </a:r>
            <a:r>
              <a:rPr lang="en-US" dirty="0" err="1"/>
              <a:t>colour</a:t>
            </a:r>
            <a:r>
              <a:rPr lang="en-US" dirty="0"/>
              <a:t> scheme in the legend. FINEMAP/SMR genes are those tagged by at least one credible SNP identified by 381 FINEMAP or which are associated using SMR (N=437 protein coding genes) of which N=50 are </a:t>
            </a:r>
            <a:r>
              <a:rPr lang="en-US" dirty="0" err="1"/>
              <a:t>SynGO</a:t>
            </a:r>
            <a:r>
              <a:rPr lang="en-US" dirty="0"/>
              <a:t> annotated, 44 to 382 cellular components. Prioritized genes are the subset of protein coding genes identified as likely to be causal (Extended 383 Data Table 1; N=114) using the prioritization criteria described in the main text of which 13 are </a:t>
            </a:r>
            <a:r>
              <a:rPr lang="en-US" dirty="0" err="1"/>
              <a:t>SynGO</a:t>
            </a:r>
            <a:r>
              <a:rPr lang="en-US" dirty="0"/>
              <a:t> annotated, 12 to 384 cellular components. Genes were annotated using the SYNGO synaptic location database (</a:t>
            </a:r>
            <a:r>
              <a:rPr lang="en-US" dirty="0" err="1"/>
              <a:t>www.syngoportal.org</a:t>
            </a:r>
            <a:r>
              <a:rPr lang="en-US" dirty="0"/>
              <a:t>) which is exclusively based on expert annotation of published evidence (see Koopmans et al25 385 ).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FE6C-2353-7143-84F1-6C5BDA7EF3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71F0-8F16-994E-A8BA-2C95AB441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8FA7-3EF3-3347-B46C-6544F2525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DB9D3-2457-7244-B833-AE59399D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8792-1B8E-FF43-BC0D-4013B0D2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96B53-2AC0-0741-BBA3-80348151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2B16-DE7A-9B48-90F1-731C65AD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E9325-74BE-E74E-B357-3C1806A2F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0A3C-6E09-3045-A943-BEA505D6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6C808-9F05-A94F-848F-B9EA1882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7582-AD14-8944-AF72-E16362B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0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B33C9-C766-DF4B-8835-822DE3130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F062C-91D7-0345-898C-B06BBCA60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75771-6C73-3440-A488-1977561A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9D37-0D3C-2B4D-A45B-BFC52B08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3268A-C188-E34A-9896-F8C7BC78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6BD8-E45A-3545-9B4D-26DEF720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0C39-94A6-2946-87AD-69316171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5A6C0-8377-BD4D-BAC4-AF3CA534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D213E-B719-6C4D-9E0D-7C0F80A3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96406-839C-924F-B9A8-57E2DA0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3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F572-CC58-2C49-87F9-0D10E7D3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02E3D-0980-A54A-9C7C-9534C992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372C6-5E3F-AA44-B386-6946C9B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95C0-A3B0-DE41-B96F-2F025CEE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29392-4DC6-3445-B744-8745D4BC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3DF1-7CC7-924A-BACC-105269C9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8C2E-4255-3F40-A534-83CD67FA4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C2872-A1C4-4441-B736-4FC7EDFB3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31FF-9AB7-7C45-AA47-28437C54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AF567-C735-F842-8B5B-2A1B6551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8F801-912D-2D46-9B6E-D1468283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3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CBA2-9C03-684B-8F2D-9CD527DB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532E6-02EA-0443-92BD-07EBD6971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FE1FF-F532-5C4E-83AD-40F41D88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48C26-F61B-734C-A039-8AF76FE6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95F08-824B-B44A-8AE7-8CB5F54D6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9B876-C985-2546-B14E-8B9F15E0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41ECA8-ADBA-3948-B90D-15F1ECC1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3D56C-EED2-364F-B970-A06FCD2E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ECFC-7777-3541-B780-58DFA180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B3FFA-109A-A647-838E-303C24C8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BD4DA-9405-2143-A7D8-9D01AB41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E7393-5530-C54A-91B8-D3F50DE5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4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C8CAC-948B-9042-8EE5-C59BC500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DADA9-D9CD-D64D-91D2-1013682A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6014B-6E80-FF4D-BAEF-B3442B91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8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C503-D695-DA4F-8F4A-DEB18DD3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ADE8-3B06-EF4C-9565-CAE81ACF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AA075-AF88-4B42-8A6E-0B90DBD4A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33B21-79C5-C84E-9B05-48EE41CB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4AE19-234A-1241-802E-550C5840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A876-1F5F-F543-8D4C-2A31E33B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4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7D21-FB7D-2A47-B830-98C969E9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C0F3C-EB4D-C844-9093-252567C98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89AF3-8947-1E44-949C-97707B153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E49AE-F644-664C-868B-6E345DEE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71DF-3781-C546-A9AB-7CF8876C2AC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7072D-B451-FC49-ADFD-835EE266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F50-45CD-874E-8033-C409430B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F4797-381F-334E-A75F-11610C8DE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1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5EE3D-9691-8946-95D4-977E521D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3C179-1FDA-CA44-8CBF-01DA28FD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BB2D8-92CB-FA4A-B300-36C2B13F6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A0471DF-3781-C546-A9AB-7CF8876C2AC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B77-91F3-EA4E-9A5D-1987B1CAC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9C9EC-6F22-3C4E-9281-319AD7A54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4FF4797-381F-334E-A75F-11610C8DE7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03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9EBCB-7137-584B-9450-510D23F0B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" t="949" r="2375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5673E4-B050-2A48-92EF-C789B1621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/>
              <a:t>Advances in the genetics of schizophrenia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56D8799-B815-DB4A-98B0-4EF8B7DE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Kipp Johnson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908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71E4D-C701-544D-ABD9-17152FBF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209550"/>
            <a:ext cx="7454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7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420E2-ED31-4142-8965-8B9E6BE1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Validation GWAS</a:t>
            </a:r>
          </a:p>
        </p:txBody>
      </p:sp>
      <p:pic>
        <p:nvPicPr>
          <p:cNvPr id="2052" name="Picture 4" descr="Iceland Provides a Picture of the Early Spread of COVID-19 in a Population  With a Cohesive Public Health Response">
            <a:extLst>
              <a:ext uri="{FF2B5EF4-FFF2-40B4-BE49-F238E27FC236}">
                <a16:creationId xmlns:a16="http://schemas.microsoft.com/office/drawing/2014/main" id="{A37382AA-B791-9940-948C-386DEE2B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" y="2649425"/>
            <a:ext cx="5259185" cy="18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CDD56-E5FB-EB41-A5A4-9D4C16868BCC}"/>
              </a:ext>
            </a:extLst>
          </p:cNvPr>
          <p:cNvSpPr txBox="1"/>
          <p:nvPr/>
        </p:nvSpPr>
        <p:spPr>
          <a:xfrm>
            <a:off x="6514411" y="3169348"/>
            <a:ext cx="4557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Helvetica" pitchFamily="2" charset="0"/>
              </a:rPr>
              <a:t>deCode</a:t>
            </a:r>
            <a:r>
              <a:rPr lang="en-US" sz="2400" b="1" dirty="0">
                <a:latin typeface="Helvetica" pitchFamily="2" charset="0"/>
              </a:rPr>
              <a:t> Genetics: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~ 2,000 cases, 142,000 controls</a:t>
            </a:r>
          </a:p>
        </p:txBody>
      </p:sp>
    </p:spTree>
    <p:extLst>
      <p:ext uri="{BB962C8B-B14F-4D97-AF65-F5344CB8AC3E}">
        <p14:creationId xmlns:p14="http://schemas.microsoft.com/office/powerpoint/2010/main" val="98488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9BD4D-0640-3842-B7FE-4AF451B1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09" y="432261"/>
            <a:ext cx="4908791" cy="5993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2AB95-1662-BE47-9C19-DF9C30785E82}"/>
              </a:ext>
            </a:extLst>
          </p:cNvPr>
          <p:cNvSpPr txBox="1"/>
          <p:nvPr/>
        </p:nvSpPr>
        <p:spPr>
          <a:xfrm>
            <a:off x="6517178" y="3013501"/>
            <a:ext cx="490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Number of variants discovered increases with case count</a:t>
            </a:r>
          </a:p>
        </p:txBody>
      </p:sp>
    </p:spTree>
    <p:extLst>
      <p:ext uri="{BB962C8B-B14F-4D97-AF65-F5344CB8AC3E}">
        <p14:creationId xmlns:p14="http://schemas.microsoft.com/office/powerpoint/2010/main" val="304304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2D44-6012-B846-83EE-0346F24B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Heritability Estimates from </a:t>
            </a:r>
            <a:br>
              <a:rPr lang="en-US" dirty="0"/>
            </a:br>
            <a:r>
              <a:rPr lang="en-US" dirty="0"/>
              <a:t>Discovered SNPs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F374-FAE0-1242-A403-FDC558706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077"/>
            <a:ext cx="10515600" cy="3871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h</a:t>
            </a:r>
            <a:r>
              <a:rPr lang="en-US" sz="3200" baseline="30000" dirty="0"/>
              <a:t>2</a:t>
            </a:r>
            <a:r>
              <a:rPr lang="en-US" sz="3200" baseline="-25000" dirty="0"/>
              <a:t>Schizophrenia </a:t>
            </a:r>
            <a:r>
              <a:rPr lang="en-US" sz="3200" dirty="0"/>
              <a:t>= 0.6-0.8</a:t>
            </a:r>
            <a:endParaRPr lang="en-US" sz="3200" i="1" dirty="0"/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i="1" dirty="0"/>
              <a:t>h</a:t>
            </a:r>
            <a:r>
              <a:rPr lang="en-US" sz="3200" baseline="30000" dirty="0"/>
              <a:t>2</a:t>
            </a:r>
            <a:r>
              <a:rPr lang="en-US" sz="3200" baseline="-25000" dirty="0"/>
              <a:t>SNP </a:t>
            </a:r>
            <a:r>
              <a:rPr lang="en-US" sz="3200" dirty="0"/>
              <a:t>= 0.24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i="1" dirty="0"/>
              <a:t>Missing heritability: ~0.4</a:t>
            </a:r>
          </a:p>
        </p:txBody>
      </p:sp>
    </p:spTree>
    <p:extLst>
      <p:ext uri="{BB962C8B-B14F-4D97-AF65-F5344CB8AC3E}">
        <p14:creationId xmlns:p14="http://schemas.microsoft.com/office/powerpoint/2010/main" val="237561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C19-4129-3E48-9860-15B002F2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084" y="1724573"/>
            <a:ext cx="3722716" cy="34088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Polygenic Risk Score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0845A-960D-C64B-B732-0BCD2D6D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84" y="357446"/>
            <a:ext cx="5864810" cy="6143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738E9-2EF1-D04A-8C46-7B97741DBA53}"/>
              </a:ext>
            </a:extLst>
          </p:cNvPr>
          <p:cNvSpPr txBox="1"/>
          <p:nvPr/>
        </p:nvSpPr>
        <p:spPr>
          <a:xfrm>
            <a:off x="9201336" y="51334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~7%</a:t>
            </a:r>
          </a:p>
        </p:txBody>
      </p:sp>
    </p:spTree>
    <p:extLst>
      <p:ext uri="{BB962C8B-B14F-4D97-AF65-F5344CB8AC3E}">
        <p14:creationId xmlns:p14="http://schemas.microsoft.com/office/powerpoint/2010/main" val="151324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7104-1EB8-0444-9095-ECF92F57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More interesting: Mendelian 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9FF1-A4D8-C541-986E-183BAA67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491"/>
            <a:ext cx="10515600" cy="4351338"/>
          </a:xfrm>
        </p:spPr>
        <p:txBody>
          <a:bodyPr/>
          <a:lstStyle/>
          <a:p>
            <a:r>
              <a:rPr lang="en-US" dirty="0"/>
              <a:t>MR = </a:t>
            </a:r>
            <a:r>
              <a:rPr lang="en-US" b="1" dirty="0"/>
              <a:t>causal inference</a:t>
            </a:r>
            <a:r>
              <a:rPr lang="en-US" dirty="0"/>
              <a:t> method to determine if X causes Y using genetic instruments as proxy variables</a:t>
            </a:r>
          </a:p>
        </p:txBody>
      </p:sp>
      <p:pic>
        <p:nvPicPr>
          <p:cNvPr id="3074" name="Picture 2" descr="One-sample and two-sample Mendelian randomization study designs. (A)... |  Download Scientific Diagram">
            <a:extLst>
              <a:ext uri="{FF2B5EF4-FFF2-40B4-BE49-F238E27FC236}">
                <a16:creationId xmlns:a16="http://schemas.microsoft.com/office/drawing/2014/main" id="{4687664A-5497-F04F-BA6F-D086AD84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07" y="2332788"/>
            <a:ext cx="8484293" cy="397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0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42FF-7A01-B14A-91A6-53FDF64C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3433"/>
            <a:ext cx="455412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Schizophrenia</a:t>
            </a:r>
            <a:br>
              <a:rPr lang="en-US" dirty="0"/>
            </a:br>
            <a:r>
              <a:rPr lang="en-US" dirty="0"/>
              <a:t>as</a:t>
            </a:r>
            <a:br>
              <a:rPr lang="en-US" dirty="0"/>
            </a:br>
            <a:r>
              <a:rPr lang="en-US" dirty="0"/>
              <a:t>exposure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1CCB1-50CF-9348-A70D-351A1984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28" y="15994"/>
            <a:ext cx="5743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42FF-7A01-B14A-91A6-53FDF64C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3433"/>
            <a:ext cx="455412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Schizophrenia</a:t>
            </a:r>
            <a:br>
              <a:rPr lang="en-US" dirty="0"/>
            </a:br>
            <a:r>
              <a:rPr lang="en-US" dirty="0"/>
              <a:t>as</a:t>
            </a:r>
            <a:br>
              <a:rPr lang="en-US" dirty="0"/>
            </a:br>
            <a:r>
              <a:rPr lang="en-US" dirty="0"/>
              <a:t>outcome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085A1-54A2-7344-8374-D1AD10E0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78" y="0"/>
            <a:ext cx="5990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9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8A1D57-D182-9441-99A0-7338CE9827E4}"/>
              </a:ext>
            </a:extLst>
          </p:cNvPr>
          <p:cNvSpPr txBox="1"/>
          <p:nvPr/>
        </p:nvSpPr>
        <p:spPr>
          <a:xfrm>
            <a:off x="216131" y="182880"/>
            <a:ext cx="269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SCZ vs. Brain Region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8D985-CD32-B145-AF72-31F202EB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63" y="781396"/>
            <a:ext cx="10587073" cy="60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BA064-851B-E74F-BAE8-D6911350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40"/>
            <a:ext cx="12192000" cy="63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9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93BE0-8096-B54C-868A-E24C62A6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54" y="493435"/>
            <a:ext cx="5374006" cy="5727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5730E-BE55-6145-9336-EA07FDB8D0FD}"/>
              </a:ext>
            </a:extLst>
          </p:cNvPr>
          <p:cNvSpPr txBox="1"/>
          <p:nvPr/>
        </p:nvSpPr>
        <p:spPr>
          <a:xfrm>
            <a:off x="7302577" y="930865"/>
            <a:ext cx="338265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 err="1">
                <a:latin typeface="Helvetica" pitchFamily="2" charset="0"/>
              </a:rPr>
              <a:t>MedrXiv</a:t>
            </a:r>
            <a:r>
              <a:rPr lang="en-US" sz="3400" dirty="0">
                <a:latin typeface="Helvetica" pitchFamily="2" charset="0"/>
              </a:rPr>
              <a:t> preprint</a:t>
            </a:r>
          </a:p>
          <a:p>
            <a:pPr algn="ctr"/>
            <a:endParaRPr lang="en-US" sz="3400" dirty="0">
              <a:latin typeface="Helvetica" pitchFamily="2" charset="0"/>
            </a:endParaRPr>
          </a:p>
          <a:p>
            <a:pPr algn="ctr"/>
            <a:endParaRPr lang="en-US" sz="3400" dirty="0">
              <a:latin typeface="Helvetica" pitchFamily="2" charset="0"/>
            </a:endParaRPr>
          </a:p>
          <a:p>
            <a:pPr algn="ctr"/>
            <a:endParaRPr lang="en-US" sz="3400" dirty="0">
              <a:latin typeface="Helvetica" pitchFamily="2" charset="0"/>
            </a:endParaRPr>
          </a:p>
          <a:p>
            <a:pPr algn="ctr"/>
            <a:endParaRPr lang="en-US" sz="34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F69BD-28F9-734F-B860-37E04909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42" y="1919654"/>
            <a:ext cx="5064529" cy="1977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E8292E-8A2C-D047-852A-C49D373C51E3}"/>
              </a:ext>
            </a:extLst>
          </p:cNvPr>
          <p:cNvSpPr txBox="1"/>
          <p:nvPr/>
        </p:nvSpPr>
        <p:spPr>
          <a:xfrm>
            <a:off x="6236036" y="4517921"/>
            <a:ext cx="5599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Schizophrenia working group chairs: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Michael O’Donovan (Cambridge)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James Waters (Cardiff)</a:t>
            </a:r>
          </a:p>
        </p:txBody>
      </p:sp>
    </p:spTree>
    <p:extLst>
      <p:ext uri="{BB962C8B-B14F-4D97-AF65-F5344CB8AC3E}">
        <p14:creationId xmlns:p14="http://schemas.microsoft.com/office/powerpoint/2010/main" val="132668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DDBE-3644-AB43-B5D7-FE350D8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2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Goal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4258-F059-BA46-AA88-CFEAC8F1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343986"/>
            <a:ext cx="8458200" cy="45140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Validation of associations between known genetic loci associated with schizophrenia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Discovery of new genetic loci associated with schizophrenia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3. Functional understanding of how genetic variance contributes to disease etiology and pathophysiology</a:t>
            </a:r>
          </a:p>
        </p:txBody>
      </p:sp>
    </p:spTree>
    <p:extLst>
      <p:ext uri="{BB962C8B-B14F-4D97-AF65-F5344CB8AC3E}">
        <p14:creationId xmlns:p14="http://schemas.microsoft.com/office/powerpoint/2010/main" val="103163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178-F866-D141-A982-6B8D310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174F-83FA-B04F-948C-E48F6BFC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707"/>
            <a:ext cx="10515600" cy="4351338"/>
          </a:xfrm>
        </p:spPr>
        <p:txBody>
          <a:bodyPr/>
          <a:lstStyle/>
          <a:p>
            <a:r>
              <a:rPr lang="en-US" dirty="0"/>
              <a:t>Pathophysiology of schizophrenia poorly understood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Heritability of schizophrenia &gt;50%, likely 60-80%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Strong rationale to understanding genetic determinants of SCZ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GWAS: genome-wide association study</a:t>
            </a:r>
          </a:p>
          <a:p>
            <a:pPr lvl="1"/>
            <a:r>
              <a:rPr lang="en-US" dirty="0"/>
              <a:t>Study relationship of genetic features with disease status</a:t>
            </a:r>
          </a:p>
        </p:txBody>
      </p:sp>
    </p:spTree>
    <p:extLst>
      <p:ext uri="{BB962C8B-B14F-4D97-AF65-F5344CB8AC3E}">
        <p14:creationId xmlns:p14="http://schemas.microsoft.com/office/powerpoint/2010/main" val="23486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B5B3-5D68-074C-99A5-D8A555B0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GWAS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AC6A8-D737-7F42-AA28-63389E0E1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0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Generally:</a:t>
            </a:r>
            <a:br>
              <a:rPr lang="en-US" dirty="0"/>
            </a:b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Linear model on large case/control N of form: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 algn="ctr">
              <a:buNone/>
            </a:pPr>
            <a:r>
              <a:rPr lang="en-US" i="1" dirty="0"/>
              <a:t>Case/control ~ genetic feature + age + sex + confounders + genetic PCs</a:t>
            </a:r>
            <a:r>
              <a:rPr lang="en-US" dirty="0"/>
              <a:t>	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i="1" dirty="0"/>
              <a:t>Just Y ~ </a:t>
            </a:r>
            <a:r>
              <a:rPr lang="en-US" i="1" dirty="0" err="1"/>
              <a:t>mX</a:t>
            </a:r>
            <a:r>
              <a:rPr lang="en-US" i="1" dirty="0"/>
              <a:t> + b</a:t>
            </a:r>
          </a:p>
          <a:p>
            <a:pPr marL="457200" lvl="1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53E7-2E80-4344-A86D-3CE1FE0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the “genetic feature”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BE81-EE9B-E348-96C4-B40C282F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2039"/>
            <a:ext cx="10515600" cy="105057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Single nucleotide polymorphisms (SNPs)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A5672-50F6-7540-AD83-5001E7A9C73E}"/>
              </a:ext>
            </a:extLst>
          </p:cNvPr>
          <p:cNvSpPr/>
          <p:nvPr/>
        </p:nvSpPr>
        <p:spPr>
          <a:xfrm>
            <a:off x="2305396" y="6070223"/>
            <a:ext cx="7581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Case/control ~ </a:t>
            </a:r>
            <a:r>
              <a:rPr lang="en-US" b="1" i="1" dirty="0"/>
              <a:t>genetic feature </a:t>
            </a:r>
            <a:r>
              <a:rPr lang="en-US" i="1" dirty="0"/>
              <a:t>+ age + sex + confounders + genetic PCs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53E7-2E80-4344-A86D-3CE1FE0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the “genetic feature”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BE81-EE9B-E348-96C4-B40C282F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385"/>
            <a:ext cx="10515600" cy="35859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Somewhat more recently: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Copy-number variants (CNVs)</a:t>
            </a:r>
          </a:p>
          <a:p>
            <a:pPr marL="0" indent="0" algn="ctr">
              <a:buNone/>
            </a:pPr>
            <a:r>
              <a:rPr lang="en-US" dirty="0"/>
              <a:t>Structural variants (SVs)</a:t>
            </a:r>
          </a:p>
          <a:p>
            <a:pPr marL="0" indent="0" algn="ctr">
              <a:buNone/>
            </a:pPr>
            <a:r>
              <a:rPr lang="en-US" dirty="0"/>
              <a:t>Rare coding variants (RCVs)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53DDE-8B05-C54D-A1BD-6627EE92D3FE}"/>
              </a:ext>
            </a:extLst>
          </p:cNvPr>
          <p:cNvSpPr/>
          <p:nvPr/>
        </p:nvSpPr>
        <p:spPr>
          <a:xfrm>
            <a:off x="2305396" y="6070223"/>
            <a:ext cx="7581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Case/control ~ </a:t>
            </a:r>
            <a:r>
              <a:rPr lang="en-US" b="1" i="1" dirty="0"/>
              <a:t>genetic feature </a:t>
            </a:r>
            <a:r>
              <a:rPr lang="en-US" i="1" dirty="0"/>
              <a:t>+ age + sex + confounders + genetic PCs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E0FB-1764-F043-9EED-B2C85DFE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GWAS cohort in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BC7-56FA-7F4D-A439-9D777BE8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GWAS:</a:t>
            </a:r>
          </a:p>
          <a:p>
            <a:pPr lvl="1"/>
            <a:r>
              <a:rPr lang="en-US" sz="2800" dirty="0"/>
              <a:t>90 cohorts</a:t>
            </a:r>
          </a:p>
          <a:p>
            <a:pPr lvl="2"/>
            <a:r>
              <a:rPr lang="en-US" sz="2800" dirty="0"/>
              <a:t>67,390 cases</a:t>
            </a:r>
          </a:p>
          <a:p>
            <a:pPr lvl="2"/>
            <a:r>
              <a:rPr lang="en-US" sz="2800" dirty="0"/>
              <a:t>94,015 controls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Ancestry:</a:t>
            </a:r>
          </a:p>
          <a:p>
            <a:pPr lvl="1"/>
            <a:r>
              <a:rPr lang="en-US" b="1" dirty="0"/>
              <a:t>~80% European</a:t>
            </a:r>
          </a:p>
          <a:p>
            <a:pPr lvl="1"/>
            <a:r>
              <a:rPr lang="en-US" dirty="0"/>
              <a:t>~20</a:t>
            </a:r>
            <a:r>
              <a:rPr lang="en-US" b="1" dirty="0"/>
              <a:t> </a:t>
            </a:r>
            <a:r>
              <a:rPr lang="en-US" dirty="0"/>
              <a:t>East Asian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370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27AD-2ED5-634E-9A55-21CFE3FF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Primary GWAS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5C1F6-E917-A94A-9D03-E05FE020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7" y="1374807"/>
            <a:ext cx="7514384" cy="4860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39664-65DC-A547-A1AE-66E7D2635BC5}"/>
              </a:ext>
            </a:extLst>
          </p:cNvPr>
          <p:cNvSpPr txBox="1"/>
          <p:nvPr/>
        </p:nvSpPr>
        <p:spPr>
          <a:xfrm>
            <a:off x="8402240" y="3343575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294 independent SNPs</a:t>
            </a:r>
          </a:p>
        </p:txBody>
      </p:sp>
    </p:spTree>
    <p:extLst>
      <p:ext uri="{BB962C8B-B14F-4D97-AF65-F5344CB8AC3E}">
        <p14:creationId xmlns:p14="http://schemas.microsoft.com/office/powerpoint/2010/main" val="260405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542</Words>
  <Application>Microsoft Macintosh PowerPoint</Application>
  <PresentationFormat>Widescreen</PresentationFormat>
  <Paragraphs>69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Helvetica</vt:lpstr>
      <vt:lpstr>Office Theme</vt:lpstr>
      <vt:lpstr>Advances in the genetics of schizophrenia</vt:lpstr>
      <vt:lpstr>PowerPoint Presentation</vt:lpstr>
      <vt:lpstr>Goal of this paper</vt:lpstr>
      <vt:lpstr>Background</vt:lpstr>
      <vt:lpstr>GWAS Model</vt:lpstr>
      <vt:lpstr>What’s the “genetic feature” ? </vt:lpstr>
      <vt:lpstr>What’s the “genetic feature” ? </vt:lpstr>
      <vt:lpstr>GWAS cohort in this study</vt:lpstr>
      <vt:lpstr>Primary GWAS Results</vt:lpstr>
      <vt:lpstr>PowerPoint Presentation</vt:lpstr>
      <vt:lpstr>Validation GWAS</vt:lpstr>
      <vt:lpstr>PowerPoint Presentation</vt:lpstr>
      <vt:lpstr>Heritability Estimates from  Discovered SNPs</vt:lpstr>
      <vt:lpstr>Polygenic Risk Score Prediction</vt:lpstr>
      <vt:lpstr>More interesting: Mendelian Randomization</vt:lpstr>
      <vt:lpstr>Schizophrenia as exposure</vt:lpstr>
      <vt:lpstr>Schizophrenia as outcome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the genetics of schizophrenia</dc:title>
  <dc:creator>Kipp Johnson</dc:creator>
  <cp:lastModifiedBy>Kipp Johnson</cp:lastModifiedBy>
  <cp:revision>4</cp:revision>
  <dcterms:created xsi:type="dcterms:W3CDTF">2020-09-18T16:06:36Z</dcterms:created>
  <dcterms:modified xsi:type="dcterms:W3CDTF">2020-09-22T23:08:06Z</dcterms:modified>
</cp:coreProperties>
</file>